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65" r:id="rId2"/>
    <p:sldId id="257" r:id="rId3"/>
    <p:sldId id="266" r:id="rId4"/>
    <p:sldId id="264" r:id="rId5"/>
    <p:sldId id="269" r:id="rId6"/>
    <p:sldId id="259" r:id="rId7"/>
    <p:sldId id="260" r:id="rId8"/>
    <p:sldId id="271" r:id="rId9"/>
    <p:sldId id="272" r:id="rId10"/>
    <p:sldId id="273" r:id="rId11"/>
    <p:sldId id="261" r:id="rId12"/>
    <p:sldId id="262" r:id="rId13"/>
    <p:sldId id="277" r:id="rId14"/>
    <p:sldId id="270" r:id="rId15"/>
    <p:sldId id="274" r:id="rId16"/>
    <p:sldId id="275" r:id="rId17"/>
    <p:sldId id="276" r:id="rId18"/>
    <p:sldId id="279" r:id="rId19"/>
    <p:sldId id="268" r:id="rId20"/>
    <p:sldId id="263" r:id="rId21"/>
    <p:sldId id="278" r:id="rId22"/>
    <p:sldId id="26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9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10B64C-1235-41F0-ABC0-DB6D3180ECCD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590E04-ED76-4083-B9F7-F57D093428EB}">
      <dgm:prSet/>
      <dgm:spPr/>
      <dgm:t>
        <a:bodyPr/>
        <a:lstStyle/>
        <a:p>
          <a:pPr rtl="0"/>
          <a:r>
            <a:rPr lang="ru-RU" dirty="0" smtClean="0"/>
            <a:t>Решение показательных уравнений</a:t>
          </a:r>
          <a:endParaRPr lang="ru-RU" dirty="0"/>
        </a:p>
      </dgm:t>
    </dgm:pt>
    <dgm:pt modelId="{4D23A323-653D-4C1F-8804-0A42BDB1E75B}" type="parTrans" cxnId="{E047CAC8-9561-4CAA-BCE7-DE25ABA91596}">
      <dgm:prSet/>
      <dgm:spPr/>
      <dgm:t>
        <a:bodyPr/>
        <a:lstStyle/>
        <a:p>
          <a:endParaRPr lang="ru-RU"/>
        </a:p>
      </dgm:t>
    </dgm:pt>
    <dgm:pt modelId="{61968530-BD46-41EB-BF81-E6D163D03D94}" type="sibTrans" cxnId="{E047CAC8-9561-4CAA-BCE7-DE25ABA91596}">
      <dgm:prSet/>
      <dgm:spPr/>
      <dgm:t>
        <a:bodyPr/>
        <a:lstStyle/>
        <a:p>
          <a:endParaRPr lang="ru-RU"/>
        </a:p>
      </dgm:t>
    </dgm:pt>
    <dgm:pt modelId="{3BB29F36-C92A-4ED0-801B-AB0888AE3C2D}" type="pres">
      <dgm:prSet presAssocID="{1710B64C-1235-41F0-ABC0-DB6D3180ECCD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20649A-5AA2-427B-8E17-DC9D976B4EF4}" type="pres">
      <dgm:prSet presAssocID="{DB590E04-ED76-4083-B9F7-F57D093428EB}" presName="circ1TxSh" presStyleLbl="vennNode1" presStyleIdx="0" presStyleCnt="1" custScaleX="156923"/>
      <dgm:spPr/>
      <dgm:t>
        <a:bodyPr/>
        <a:lstStyle/>
        <a:p>
          <a:endParaRPr lang="ru-RU"/>
        </a:p>
      </dgm:t>
    </dgm:pt>
  </dgm:ptLst>
  <dgm:cxnLst>
    <dgm:cxn modelId="{CA327F7A-2ADF-46E8-856C-E6FC10B83EC7}" type="presOf" srcId="{1710B64C-1235-41F0-ABC0-DB6D3180ECCD}" destId="{3BB29F36-C92A-4ED0-801B-AB0888AE3C2D}" srcOrd="0" destOrd="0" presId="urn:microsoft.com/office/officeart/2005/8/layout/venn1"/>
    <dgm:cxn modelId="{E047CAC8-9561-4CAA-BCE7-DE25ABA91596}" srcId="{1710B64C-1235-41F0-ABC0-DB6D3180ECCD}" destId="{DB590E04-ED76-4083-B9F7-F57D093428EB}" srcOrd="0" destOrd="0" parTransId="{4D23A323-653D-4C1F-8804-0A42BDB1E75B}" sibTransId="{61968530-BD46-41EB-BF81-E6D163D03D94}"/>
    <dgm:cxn modelId="{3D09F662-78EA-4F15-9EFB-5E9B11FB5DD3}" type="presOf" srcId="{DB590E04-ED76-4083-B9F7-F57D093428EB}" destId="{CC20649A-5AA2-427B-8E17-DC9D976B4EF4}" srcOrd="0" destOrd="0" presId="urn:microsoft.com/office/officeart/2005/8/layout/venn1"/>
    <dgm:cxn modelId="{5E8A546F-CED8-403E-A4F2-3C40DCA8EB77}" type="presParOf" srcId="{3BB29F36-C92A-4ED0-801B-AB0888AE3C2D}" destId="{CC20649A-5AA2-427B-8E17-DC9D976B4EF4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53CCD7-505F-4815-BC33-FFCF1809F7CF}" type="doc">
      <dgm:prSet loTypeId="urn:microsoft.com/office/officeart/2005/8/layout/vList2" loCatId="list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F330B99-E4E9-44C3-8F81-5766305D051A}">
      <dgm:prSet/>
      <dgm:spPr/>
      <dgm:t>
        <a:bodyPr/>
        <a:lstStyle/>
        <a:p>
          <a:pPr rtl="0"/>
          <a:r>
            <a:rPr lang="ru-RU" dirty="0" smtClean="0"/>
            <a:t>Спасибо за урок, ребята!</a:t>
          </a:r>
          <a:endParaRPr lang="ru-RU" dirty="0"/>
        </a:p>
      </dgm:t>
    </dgm:pt>
    <dgm:pt modelId="{4F9705FB-44DD-4100-B361-098729D2007C}" type="parTrans" cxnId="{889EF240-F431-4205-ADF5-6DB35B4A9453}">
      <dgm:prSet/>
      <dgm:spPr/>
      <dgm:t>
        <a:bodyPr/>
        <a:lstStyle/>
        <a:p>
          <a:endParaRPr lang="ru-RU"/>
        </a:p>
      </dgm:t>
    </dgm:pt>
    <dgm:pt modelId="{34CB2723-1B69-495C-82A8-8219FD6CE648}" type="sibTrans" cxnId="{889EF240-F431-4205-ADF5-6DB35B4A9453}">
      <dgm:prSet/>
      <dgm:spPr/>
      <dgm:t>
        <a:bodyPr/>
        <a:lstStyle/>
        <a:p>
          <a:endParaRPr lang="ru-RU"/>
        </a:p>
      </dgm:t>
    </dgm:pt>
    <dgm:pt modelId="{3EFD8760-EB32-4AE7-AFA4-DA7F6E7E017D}" type="pres">
      <dgm:prSet presAssocID="{B953CCD7-505F-4815-BC33-FFCF1809F7C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68173D-AF6E-4796-90BB-D402F31B6744}" type="pres">
      <dgm:prSet presAssocID="{3F330B99-E4E9-44C3-8F81-5766305D051A}" presName="parentText" presStyleLbl="node1" presStyleIdx="0" presStyleCnt="1" custLinFactNeighborX="3976" custLinFactNeighborY="-368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9EF240-F431-4205-ADF5-6DB35B4A9453}" srcId="{B953CCD7-505F-4815-BC33-FFCF1809F7CF}" destId="{3F330B99-E4E9-44C3-8F81-5766305D051A}" srcOrd="0" destOrd="0" parTransId="{4F9705FB-44DD-4100-B361-098729D2007C}" sibTransId="{34CB2723-1B69-495C-82A8-8219FD6CE648}"/>
    <dgm:cxn modelId="{4BF9C690-96A1-4DE6-95F7-2E8479553A85}" type="presOf" srcId="{3F330B99-E4E9-44C3-8F81-5766305D051A}" destId="{F468173D-AF6E-4796-90BB-D402F31B6744}" srcOrd="0" destOrd="0" presId="urn:microsoft.com/office/officeart/2005/8/layout/vList2"/>
    <dgm:cxn modelId="{53434AB9-C5F7-4CC1-A8EB-BBE6B5746463}" type="presOf" srcId="{B953CCD7-505F-4815-BC33-FFCF1809F7CF}" destId="{3EFD8760-EB32-4AE7-AFA4-DA7F6E7E017D}" srcOrd="0" destOrd="0" presId="urn:microsoft.com/office/officeart/2005/8/layout/vList2"/>
    <dgm:cxn modelId="{73FB10AA-BD3F-45A1-AF0D-0E9A43FC0F8D}" type="presParOf" srcId="{3EFD8760-EB32-4AE7-AFA4-DA7F6E7E017D}" destId="{F468173D-AF6E-4796-90BB-D402F31B674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20649A-5AA2-427B-8E17-DC9D976B4EF4}">
      <dsp:nvSpPr>
        <dsp:cNvPr id="0" name=""/>
        <dsp:cNvSpPr/>
      </dsp:nvSpPr>
      <dsp:spPr>
        <a:xfrm>
          <a:off x="1" y="0"/>
          <a:ext cx="7344812" cy="468052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533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700" kern="1200" dirty="0" smtClean="0"/>
            <a:t>Решение показательных уравнений</a:t>
          </a:r>
          <a:endParaRPr lang="ru-RU" sz="5700" kern="1200" dirty="0"/>
        </a:p>
      </dsp:txBody>
      <dsp:txXfrm>
        <a:off x="1075624" y="685446"/>
        <a:ext cx="5193566" cy="33096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E18BF-8C4F-475E-8F43-BBA8B7583D44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89F8BA-C7F7-4950-97D3-8B305AF836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751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69AC-AA49-4E79-ABA3-33DFF658639F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270394E-A75D-4C77-9941-EB33740231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69AC-AA49-4E79-ABA3-33DFF658639F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0394E-A75D-4C77-9941-EB3374023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270394E-A75D-4C77-9941-EB33740231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69AC-AA49-4E79-ABA3-33DFF658639F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69AC-AA49-4E79-ABA3-33DFF658639F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270394E-A75D-4C77-9941-EB33740231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69AC-AA49-4E79-ABA3-33DFF658639F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270394E-A75D-4C77-9941-EB33740231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21669AC-AA49-4E79-ABA3-33DFF658639F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0394E-A75D-4C77-9941-EB33740231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69AC-AA49-4E79-ABA3-33DFF658639F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270394E-A75D-4C77-9941-EB33740231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69AC-AA49-4E79-ABA3-33DFF658639F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270394E-A75D-4C77-9941-EB3374023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69AC-AA49-4E79-ABA3-33DFF658639F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70394E-A75D-4C77-9941-EB33740231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270394E-A75D-4C77-9941-EB33740231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669AC-AA49-4E79-ABA3-33DFF658639F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270394E-A75D-4C77-9941-EB33740231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21669AC-AA49-4E79-ABA3-33DFF658639F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21669AC-AA49-4E79-ABA3-33DFF658639F}" type="datetimeFigureOut">
              <a:rPr lang="ru-RU" smtClean="0"/>
              <a:pPr/>
              <a:t>17.08.2020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270394E-A75D-4C77-9941-EB33740231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file:///E:\Users\&#1058;&#1072;&#1085;&#1103;\Pictures\smile_b.jpg" TargetMode="Externa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file:///E:\Users\&#1058;&#1072;&#1085;&#1103;\Pictures\smile_b.jpg" TargetMode="External"/><Relationship Id="rId3" Type="http://schemas.openxmlformats.org/officeDocument/2006/relationships/diagramLayout" Target="../diagrams/layout2.xml"/><Relationship Id="rId7" Type="http://schemas.openxmlformats.org/officeDocument/2006/relationships/image" Target="../media/image3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7589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endParaRPr lang="ru-RU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1.                                                                 7.</a:t>
            </a:r>
          </a:p>
          <a:p>
            <a:pPr>
              <a:buNone/>
            </a:pPr>
            <a:r>
              <a:rPr lang="ru-RU" dirty="0" smtClean="0"/>
              <a:t>2.</a:t>
            </a:r>
          </a:p>
          <a:p>
            <a:pPr>
              <a:buNone/>
            </a:pPr>
            <a:r>
              <a:rPr lang="ru-RU" dirty="0" smtClean="0"/>
              <a:t>3.                                                                8.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4.                                                                 9.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5.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6. 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669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2050484"/>
            <a:ext cx="1584176" cy="416888"/>
          </a:xfrm>
          <a:prstGeom prst="rect">
            <a:avLst/>
          </a:prstGeom>
          <a:noFill/>
        </p:spPr>
      </p:pic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514442"/>
            <a:ext cx="1872208" cy="770541"/>
          </a:xfrm>
          <a:prstGeom prst="rect">
            <a:avLst/>
          </a:prstGeom>
          <a:noFill/>
        </p:spPr>
      </p:pic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0" y="815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3573016"/>
            <a:ext cx="2376264" cy="504056"/>
          </a:xfrm>
          <a:prstGeom prst="rect">
            <a:avLst/>
          </a:prstGeom>
          <a:noFill/>
        </p:spPr>
      </p:pic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12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4365104"/>
            <a:ext cx="1512168" cy="720080"/>
          </a:xfrm>
          <a:prstGeom prst="rect">
            <a:avLst/>
          </a:prstGeom>
          <a:noFill/>
        </p:spPr>
      </p:pic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0" y="830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6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15" name="Picture 1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5445224"/>
            <a:ext cx="1296144" cy="648072"/>
          </a:xfrm>
          <a:prstGeom prst="rect">
            <a:avLst/>
          </a:prstGeom>
          <a:noFill/>
        </p:spPr>
      </p:pic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792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20" name="Rectangle 20"/>
          <p:cNvSpPr>
            <a:spLocks noChangeArrowheads="1"/>
          </p:cNvSpPr>
          <p:nvPr/>
        </p:nvSpPr>
        <p:spPr bwMode="auto">
          <a:xfrm>
            <a:off x="0" y="815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22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21" name="Picture 2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2420888"/>
            <a:ext cx="1224136" cy="720080"/>
          </a:xfrm>
          <a:prstGeom prst="rect">
            <a:avLst/>
          </a:prstGeom>
          <a:noFill/>
        </p:spPr>
      </p:pic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830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25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24" name="Picture 2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9" y="3573016"/>
            <a:ext cx="2376264" cy="504056"/>
          </a:xfrm>
          <a:prstGeom prst="rect">
            <a:avLst/>
          </a:prstGeom>
          <a:noFill/>
        </p:spPr>
      </p:pic>
      <p:sp>
        <p:nvSpPr>
          <p:cNvPr id="25626" name="Rectangle 2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3245" y="1599985"/>
            <a:ext cx="1772531" cy="388855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1700808"/>
            <a:ext cx="1605778" cy="432048"/>
          </a:xfrm>
          <a:prstGeom prst="rect">
            <a:avLst/>
          </a:prstGeom>
          <a:noFill/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547664" y="404664"/>
            <a:ext cx="612067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Уравнения 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560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56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560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256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256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84976" cy="108012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Метод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деления  уравнения 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одну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из  наивысших 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степеней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b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  заменой  переменной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</a:p>
        </p:txBody>
      </p:sp>
      <p:pic>
        <p:nvPicPr>
          <p:cNvPr id="4101" name="Picture 5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27174"/>
            <a:ext cx="7704856" cy="5413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415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8912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Математический диктант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18347383"/>
              </p:ext>
            </p:extLst>
          </p:nvPr>
        </p:nvGraphicFramePr>
        <p:xfrm>
          <a:off x="251520" y="1772814"/>
          <a:ext cx="8432230" cy="4529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3897"/>
                <a:gridCol w="4148333"/>
              </a:tblGrid>
              <a:tr h="75488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7548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48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48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48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48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2590692"/>
            <a:ext cx="1368152" cy="550934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3320684"/>
            <a:ext cx="1368152" cy="672825"/>
          </a:xfrm>
          <a:prstGeom prst="rect">
            <a:avLst/>
          </a:prstGeom>
          <a:noFill/>
        </p:spPr>
      </p:pic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830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4027499"/>
            <a:ext cx="1080089" cy="726488"/>
          </a:xfrm>
          <a:prstGeom prst="rect">
            <a:avLst/>
          </a:prstGeom>
          <a:noFill/>
        </p:spPr>
      </p:pic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0" y="815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4875763"/>
            <a:ext cx="1472175" cy="630932"/>
          </a:xfrm>
          <a:prstGeom prst="rect">
            <a:avLst/>
          </a:prstGeom>
          <a:noFill/>
        </p:spPr>
      </p:pic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5589240"/>
            <a:ext cx="1537019" cy="708912"/>
          </a:xfrm>
          <a:prstGeom prst="rect">
            <a:avLst/>
          </a:prstGeom>
          <a:noFill/>
        </p:spPr>
      </p:pic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815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0" y="65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0" y="6556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6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9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0" y="830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52" name="Rectangle 3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0" y="663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100811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Ответы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математического диктанта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3200" dirty="0" smtClean="0"/>
              <a:t> №1  - 2</a:t>
            </a:r>
            <a:r>
              <a:rPr lang="en-US" sz="3200" dirty="0" smtClean="0"/>
              <a:t>;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№2   - </a:t>
            </a:r>
            <a:r>
              <a:rPr lang="en-US" sz="3200" dirty="0" smtClean="0"/>
              <a:t>9;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№3   - </a:t>
            </a:r>
            <a:r>
              <a:rPr lang="en-US" sz="3200" dirty="0" smtClean="0"/>
              <a:t>0;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№4   - (-2)</a:t>
            </a:r>
            <a:r>
              <a:rPr lang="en-US" sz="3200" dirty="0" smtClean="0"/>
              <a:t>; </a:t>
            </a:r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№5   - (</a:t>
            </a:r>
            <a:r>
              <a:rPr lang="en-US" sz="3200" dirty="0" smtClean="0"/>
              <a:t>-2</a:t>
            </a:r>
            <a:r>
              <a:rPr lang="ru-RU" sz="3200" dirty="0" smtClean="0"/>
              <a:t>).</a:t>
            </a:r>
            <a:endParaRPr lang="en-US" sz="3200" dirty="0" smtClean="0"/>
          </a:p>
        </p:txBody>
      </p:sp>
      <p:pic>
        <p:nvPicPr>
          <p:cNvPr id="4" name="smile_b.jpg" descr="E:\Users\Таня\Pictures\smile_b.jpg"/>
          <p:cNvPicPr>
            <a:picLocks noChangeAspect="1"/>
          </p:cNvPicPr>
          <p:nvPr/>
        </p:nvPicPr>
        <p:blipFill>
          <a:blip r:embed="rId2" r:link="rId3" cstate="print"/>
          <a:stretch>
            <a:fillRect/>
          </a:stretch>
        </p:blipFill>
        <p:spPr>
          <a:xfrm rot="10800000" flipH="1" flipV="1">
            <a:off x="6156176" y="4005064"/>
            <a:ext cx="2736304" cy="22322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08012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практическая сторона</a:t>
            </a:r>
            <a:b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показательной функции</a:t>
            </a:r>
            <a:endParaRPr lang="ru-RU" sz="4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4365104"/>
            <a:ext cx="426720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67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662736" cy="9681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Объект 5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ru-RU" b="1" u="sng" dirty="0" smtClean="0">
                    <a:solidFill>
                      <a:srgbClr val="C00000"/>
                    </a:solidFill>
                  </a:rPr>
                  <a:t>БИОЛОГИЯ.</a:t>
                </a:r>
              </a:p>
              <a:p>
                <a:pPr marL="0" indent="0">
                  <a:buNone/>
                </a:pPr>
                <a:r>
                  <a:rPr lang="en-US" sz="4000" dirty="0" smtClean="0"/>
                  <a:t>        N=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4000" b="0" i="1" smtClean="0">
                            <a:latin typeface="Cambria Math"/>
                          </a:rPr>
                          <m:t>5</m:t>
                        </m:r>
                      </m:e>
                      <m:sup>
                        <m:r>
                          <a:rPr lang="en-US" sz="4000" b="0" i="1" smtClean="0">
                            <a:latin typeface="Cambria Math"/>
                          </a:rPr>
                          <m:t>𝑡</m:t>
                        </m:r>
                      </m:sup>
                    </m:sSup>
                    <m:r>
                      <a:rPr lang="ru-RU" sz="4000" b="0" i="0" smtClean="0">
                        <a:latin typeface="Cambria Math"/>
                      </a:rPr>
                      <m:t>,</m:t>
                    </m:r>
                  </m:oMath>
                </a14:m>
                <a:r>
                  <a:rPr lang="ru-RU" sz="4000" dirty="0">
                    <a:latin typeface="Times New Roman"/>
                    <a:ea typeface="Times New Roman"/>
                  </a:rPr>
                  <a:t> </a:t>
                </a:r>
                <a:endParaRPr lang="ru-RU" sz="4000" dirty="0" smtClean="0">
                  <a:latin typeface="Times New Roman"/>
                  <a:ea typeface="Times New Roman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latin typeface="Times New Roman"/>
                    <a:ea typeface="Times New Roman"/>
                  </a:rPr>
                  <a:t>N </a:t>
                </a:r>
                <a:r>
                  <a:rPr lang="ru-RU" sz="2800" dirty="0">
                    <a:latin typeface="Times New Roman"/>
                    <a:ea typeface="Times New Roman"/>
                  </a:rPr>
                  <a:t>– число колоний бактерий в момент времени t, </a:t>
                </a:r>
                <a:endParaRPr lang="ru-RU" sz="2800" dirty="0" smtClean="0">
                  <a:latin typeface="Times New Roman"/>
                  <a:ea typeface="Times New Roman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latin typeface="Times New Roman"/>
                    <a:ea typeface="Times New Roman"/>
                  </a:rPr>
                  <a:t>t </a:t>
                </a:r>
                <a:r>
                  <a:rPr lang="ru-RU" sz="2800" dirty="0">
                    <a:latin typeface="Times New Roman"/>
                    <a:ea typeface="Times New Roman"/>
                  </a:rPr>
                  <a:t>– время размножения</a:t>
                </a:r>
                <a:r>
                  <a:rPr lang="ru-RU" sz="4000" dirty="0">
                    <a:latin typeface="Times New Roman"/>
                    <a:ea typeface="Times New Roman"/>
                  </a:rPr>
                  <a:t>.</a:t>
                </a:r>
                <a:endParaRPr lang="ru-RU" sz="4000" dirty="0"/>
              </a:p>
            </p:txBody>
          </p:sp>
        </mc:Choice>
        <mc:Fallback xmlns="">
          <p:sp>
            <p:nvSpPr>
              <p:cNvPr id="6" name="Объект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505" t="-12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077072"/>
            <a:ext cx="3228975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462911"/>
            <a:ext cx="252028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932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936104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ГЕОГРАФИЯ.</a:t>
            </a:r>
          </a:p>
          <a:p>
            <a:pPr marL="0" indent="0" algn="ctr">
              <a:buNone/>
            </a:pPr>
            <a:endParaRPr lang="ru-RU" b="1" u="sng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403648" y="2204864"/>
                <a:ext cx="6480720" cy="14000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4000" dirty="0" smtClean="0"/>
                  <a:t>А=</a:t>
                </a:r>
                <a14:m>
                  <m:oMath xmlns:m="http://schemas.openxmlformats.org/officeDocument/2006/math">
                    <m:r>
                      <a:rPr lang="ru-RU" sz="4000" i="1" smtClean="0">
                        <a:latin typeface="Cambria Math"/>
                        <a:ea typeface="Cambria Math"/>
                      </a:rPr>
                      <m:t>𝛼</m:t>
                    </m:r>
                    <m:r>
                      <a:rPr lang="ru-RU" sz="400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sz="40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sz="4000" b="0" i="1" smtClean="0">
                            <a:latin typeface="Cambria Math"/>
                            <a:ea typeface="Cambria Math"/>
                          </a:rPr>
                          <m:t>(1+</m:t>
                        </m:r>
                        <m:f>
                          <m:fPr>
                            <m:ctrlPr>
                              <a:rPr lang="ru-RU" sz="4000" b="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ru-RU" sz="4000" b="0" i="1" smtClean="0">
                                <a:latin typeface="Cambria Math"/>
                                <a:ea typeface="Cambria Math"/>
                              </a:rPr>
                              <m:t>р</m:t>
                            </m:r>
                          </m:num>
                          <m:den>
                            <m:r>
                              <a:rPr lang="ru-RU" sz="4000" b="0" i="1" smtClean="0">
                                <a:latin typeface="Cambria Math"/>
                                <a:ea typeface="Cambria Math"/>
                              </a:rPr>
                              <m:t>100</m:t>
                            </m:r>
                          </m:den>
                        </m:f>
                        <m:r>
                          <a:rPr lang="ru-RU" sz="4000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e>
                      <m:sup>
                        <m:r>
                          <a:rPr lang="ru-RU" sz="4000" b="0" i="1" smtClean="0">
                            <a:latin typeface="Cambria Math"/>
                            <a:ea typeface="Cambria Math"/>
                          </a:rPr>
                          <m:t>х</m:t>
                        </m:r>
                      </m:sup>
                    </m:sSup>
                  </m:oMath>
                </a14:m>
                <a:endParaRPr lang="ru-RU" sz="4000" dirty="0" smtClean="0"/>
              </a:p>
              <a:p>
                <a:r>
                  <a:rPr lang="ru-RU" sz="3200" dirty="0" smtClean="0"/>
                  <a:t>Формула сложных процентов</a:t>
                </a:r>
                <a:endParaRPr lang="ru-RU" sz="3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2204864"/>
                <a:ext cx="6480720" cy="1400063"/>
              </a:xfrm>
              <a:prstGeom prst="rect">
                <a:avLst/>
              </a:prstGeom>
              <a:blipFill rotWithShape="1">
                <a:blip r:embed="rId2"/>
                <a:stretch>
                  <a:fillRect l="-3293" t="-3930" b="-139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17032"/>
            <a:ext cx="3384376" cy="2707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20965"/>
            <a:ext cx="3674814" cy="2756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658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34744" cy="968152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u="sng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ru-RU" b="1" u="sng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ЭКОНОМИКА ПРОИЗВОДСТВА.</a:t>
            </a:r>
          </a:p>
          <a:p>
            <a:pPr marL="0" indent="0">
              <a:buNone/>
            </a:pPr>
            <a:endParaRPr lang="ru-RU" b="1" u="sng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3104964"/>
            <a:ext cx="2592288" cy="151216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79512" y="3861048"/>
                <a:ext cx="8640960" cy="2677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ru-RU" sz="2400" dirty="0" smtClean="0"/>
              </a:p>
              <a:p>
                <a:endParaRPr lang="ru-RU" sz="2400" dirty="0"/>
              </a:p>
              <a:p>
                <a:endParaRPr lang="ru-RU" sz="2400" dirty="0" smtClean="0"/>
              </a:p>
              <a:p>
                <a:r>
                  <a:rPr lang="ru-RU" sz="2400" dirty="0" smtClean="0"/>
                  <a:t>где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0" i="1" smtClean="0">
                            <a:latin typeface="Cambria Math"/>
                          </a:rPr>
                          <m:t>В</m:t>
                        </m:r>
                      </m:e>
                      <m:sub>
                        <m:r>
                          <a:rPr lang="ru-RU" sz="2400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ru-RU" sz="2400" dirty="0" smtClean="0"/>
                  <a:t>  - первоначальная </a:t>
                </a:r>
                <a:r>
                  <a:rPr lang="ru-RU" sz="2400" dirty="0"/>
                  <a:t>стоимость оборудования в рублях</a:t>
                </a:r>
                <a:r>
                  <a:rPr lang="ru-RU" sz="2400" dirty="0" smtClean="0"/>
                  <a:t>,</a:t>
                </a:r>
              </a:p>
              <a:p>
                <a:r>
                  <a:rPr lang="ru-RU" sz="2400" dirty="0" smtClean="0"/>
                  <a:t>p </a:t>
                </a:r>
                <a:r>
                  <a:rPr lang="ru-RU" sz="2400" dirty="0"/>
                  <a:t>– ежегодный процент амортизации, </a:t>
                </a:r>
                <a:endParaRPr lang="ru-RU" sz="2400" dirty="0" smtClean="0"/>
              </a:p>
              <a:p>
                <a:r>
                  <a:rPr lang="ru-RU" sz="2400" dirty="0" smtClean="0"/>
                  <a:t>В </a:t>
                </a:r>
                <a:r>
                  <a:rPr lang="ru-RU" sz="2400" dirty="0"/>
                  <a:t>– стоимость оборудования в рублях через t лет.</a:t>
                </a: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3861048"/>
                <a:ext cx="8640960" cy="2677656"/>
              </a:xfrm>
              <a:prstGeom prst="rect">
                <a:avLst/>
              </a:prstGeom>
              <a:blipFill rotWithShape="1">
                <a:blip r:embed="rId3"/>
                <a:stretch>
                  <a:fillRect l="-1058" b="-40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140021"/>
            <a:ext cx="2592288" cy="1736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25" y="332656"/>
            <a:ext cx="3150374" cy="2060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6767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080120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u="sng" dirty="0" smtClean="0">
                <a:solidFill>
                  <a:srgbClr val="C00000"/>
                </a:solidFill>
              </a:rPr>
              <a:t>ФИЗИКА.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То </a:t>
            </a:r>
            <a:r>
              <a:rPr lang="en-US" sz="2400" dirty="0" smtClean="0">
                <a:latin typeface="Times New Roman"/>
                <a:ea typeface="Times New Roman"/>
              </a:rPr>
              <a:t>–</a:t>
            </a:r>
            <a:r>
              <a:rPr lang="ru-RU" sz="2400" dirty="0" smtClean="0">
                <a:latin typeface="Times New Roman"/>
                <a:ea typeface="Times New Roman"/>
              </a:rPr>
              <a:t> первоначальная температура чайника,                       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температура </a:t>
            </a:r>
            <a:r>
              <a:rPr lang="ru-RU" sz="2400" dirty="0">
                <a:latin typeface="Times New Roman"/>
                <a:ea typeface="Times New Roman"/>
              </a:rPr>
              <a:t>воздуха T</a:t>
            </a:r>
            <a:r>
              <a:rPr lang="ru-RU" sz="2400" baseline="-25000" dirty="0">
                <a:latin typeface="Times New Roman"/>
                <a:ea typeface="Times New Roman"/>
              </a:rPr>
              <a:t>1</a:t>
            </a:r>
            <a:r>
              <a:rPr lang="ru-RU" sz="2400" dirty="0">
                <a:latin typeface="Times New Roman"/>
                <a:ea typeface="Times New Roman"/>
              </a:rPr>
              <a:t>, то через t секунд температура Т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2400" dirty="0" smtClean="0">
                <a:latin typeface="Times New Roman"/>
                <a:ea typeface="Times New Roman"/>
              </a:rPr>
              <a:t>чайника </a:t>
            </a:r>
            <a:r>
              <a:rPr lang="ru-RU" sz="2400" dirty="0">
                <a:latin typeface="Times New Roman"/>
                <a:ea typeface="Times New Roman"/>
              </a:rPr>
              <a:t>выразится формулой: </a:t>
            </a:r>
          </a:p>
          <a:p>
            <a:pPr marL="0" indent="0" algn="ctr">
              <a:buNone/>
            </a:pPr>
            <a:endParaRPr lang="ru-RU" b="1" u="sng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331560" y="3501008"/>
                <a:ext cx="4896544" cy="6562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3600" dirty="0" smtClean="0"/>
                  <a:t>T=(T1-T0)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/>
                          </a:rPr>
                          <m:t>е</m:t>
                        </m:r>
                      </m:e>
                      <m:sup>
                        <m:r>
                          <a:rPr lang="ru-RU" sz="3600" b="0" i="1" smtClean="0">
                            <a:latin typeface="Cambria Math"/>
                          </a:rPr>
                          <m:t>−</m:t>
                        </m:r>
                        <m:r>
                          <a:rPr lang="en-US" sz="3600" b="0" i="1" smtClean="0">
                            <a:latin typeface="Cambria Math"/>
                          </a:rPr>
                          <m:t>𝑘𝑡</m:t>
                        </m:r>
                      </m:sup>
                    </m:sSup>
                  </m:oMath>
                </a14:m>
                <a:r>
                  <a:rPr lang="en-US" sz="3600" dirty="0" smtClean="0"/>
                  <a:t>+T1</a:t>
                </a:r>
                <a:r>
                  <a:rPr lang="en-US" sz="3600" dirty="0"/>
                  <a:t>,</a:t>
                </a:r>
                <a:endParaRPr lang="ru-RU" sz="3600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560" y="3501008"/>
                <a:ext cx="4896544" cy="656270"/>
              </a:xfrm>
              <a:prstGeom prst="rect">
                <a:avLst/>
              </a:prstGeom>
              <a:blipFill rotWithShape="1">
                <a:blip r:embed="rId2"/>
                <a:stretch>
                  <a:fillRect l="-3731" t="-12963" b="-33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75576" y="4293096"/>
            <a:ext cx="47525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где k - число, зависящее от формы чайника, </a:t>
            </a:r>
            <a:endParaRPr lang="ru-RU" sz="2000" dirty="0" smtClean="0"/>
          </a:p>
          <a:p>
            <a:r>
              <a:rPr lang="ru-RU" sz="2000" dirty="0" smtClean="0"/>
              <a:t>материала</a:t>
            </a:r>
            <a:r>
              <a:rPr lang="ru-RU" sz="2000" dirty="0"/>
              <a:t>, из которого он сделан, </a:t>
            </a:r>
            <a:endParaRPr lang="ru-RU" sz="2000" dirty="0" smtClean="0"/>
          </a:p>
          <a:p>
            <a:r>
              <a:rPr lang="ru-RU" sz="2000" dirty="0" smtClean="0"/>
              <a:t>и </a:t>
            </a:r>
            <a:r>
              <a:rPr lang="ru-RU" sz="2000" dirty="0"/>
              <a:t>количества воды, которое в нем находится.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901740"/>
            <a:ext cx="3340555" cy="22373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328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662736" cy="968152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ИНТеРАКТИВНЫЙ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ТЕСТ </a:t>
            </a:r>
          </a:p>
          <a:p>
            <a:pPr marL="0" indent="0" algn="ctr">
              <a:buNone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ТЕМЕ </a:t>
            </a:r>
          </a:p>
          <a:p>
            <a:pPr marL="0" indent="0" algn="ctr">
              <a:buNone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«РЕШЕНИЕ </a:t>
            </a:r>
          </a:p>
          <a:p>
            <a:pPr marL="0" indent="0" algn="ctr">
              <a:buNone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ПОКАЗАТЕЛЬНЫХ </a:t>
            </a:r>
          </a:p>
          <a:p>
            <a:pPr marL="0" indent="0" algn="ctr">
              <a:buNone/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УРАВНЕНИЙ»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848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8912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Танграм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484784"/>
            <a:ext cx="4536504" cy="4536504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534400" cy="758952"/>
          </a:xfrm>
        </p:spPr>
        <p:txBody>
          <a:bodyPr>
            <a:noAutofit/>
          </a:bodyPr>
          <a:lstStyle/>
          <a:p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Муниципальное </a:t>
            </a:r>
            <a:r>
              <a:rPr lang="ru-RU" sz="1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образовательное 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бюджетное </a:t>
            </a:r>
            <a:r>
              <a:rPr lang="ru-RU" sz="1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учреждение 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«Солнечная </a:t>
            </a:r>
            <a:r>
              <a:rPr lang="ru-RU" sz="18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СОШ»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Вышневолоцкого</a:t>
            </a: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района </a:t>
            </a:r>
            <a:b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Тверской области</a:t>
            </a:r>
            <a:endParaRPr lang="ru-RU" sz="1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51520" y="5517232"/>
            <a:ext cx="3581400" cy="365760"/>
          </a:xfrm>
        </p:spPr>
        <p:txBody>
          <a:bodyPr/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Учитель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математики высшей категории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Зайцева С.Л.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187624" y="1700808"/>
          <a:ext cx="734481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48244"/>
            <a:ext cx="8784976" cy="10205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Домашнее задание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сайте «РЕШУ  ЕГЭ»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7294584" cy="4681728"/>
          </a:xfrm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sz="4000" b="1" smtClean="0">
                <a:solidFill>
                  <a:srgbClr val="C00000"/>
                </a:solidFill>
              </a:rPr>
              <a:t>         Вариант </a:t>
            </a:r>
            <a:r>
              <a:rPr lang="ru-RU" sz="4000" b="1" dirty="0" smtClean="0">
                <a:solidFill>
                  <a:srgbClr val="C00000"/>
                </a:solidFill>
              </a:rPr>
              <a:t>№</a:t>
            </a:r>
            <a:r>
              <a:rPr lang="ru-RU" sz="4000" b="1" dirty="0">
                <a:solidFill>
                  <a:srgbClr val="C00000"/>
                </a:solidFill>
              </a:rPr>
              <a:t>12323888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000066"/>
              </a:solidFill>
              <a:latin typeface="Verdana"/>
            </a:endParaRPr>
          </a:p>
          <a:p>
            <a:pPr algn="ctr">
              <a:buNone/>
            </a:pPr>
            <a:endParaRPr lang="ru-RU" b="1" dirty="0">
              <a:solidFill>
                <a:srgbClr val="000066"/>
              </a:solidFill>
              <a:latin typeface="Verdana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22413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Рефлексия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Создание </a:t>
            </a:r>
            <a:r>
              <a:rPr lang="ru-RU" b="1" dirty="0" err="1" smtClean="0">
                <a:solidFill>
                  <a:srgbClr val="C00000"/>
                </a:solidFill>
              </a:rPr>
              <a:t>синквейна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sz="2800" b="1" dirty="0" err="1">
                <a:solidFill>
                  <a:srgbClr val="2B2B2B"/>
                </a:solidFill>
                <a:latin typeface="Calibri"/>
                <a:ea typeface="Times New Roman"/>
              </a:rPr>
              <a:t>Синквейн</a:t>
            </a:r>
            <a:r>
              <a:rPr lang="ru-RU" sz="2800" dirty="0">
                <a:solidFill>
                  <a:srgbClr val="2B2B2B"/>
                </a:solidFill>
                <a:latin typeface="Calibri"/>
                <a:ea typeface="Times New Roman"/>
              </a:rPr>
              <a:t> (от фр. </a:t>
            </a:r>
            <a:r>
              <a:rPr lang="ru-RU" sz="2800" b="1" dirty="0" err="1">
                <a:solidFill>
                  <a:srgbClr val="2B2B2B"/>
                </a:solidFill>
                <a:latin typeface="Calibri"/>
                <a:ea typeface="Times New Roman"/>
              </a:rPr>
              <a:t>cinquains</a:t>
            </a:r>
            <a:r>
              <a:rPr lang="ru-RU" sz="2800" dirty="0">
                <a:solidFill>
                  <a:srgbClr val="2B2B2B"/>
                </a:solidFill>
                <a:latin typeface="Calibri"/>
                <a:ea typeface="Times New Roman"/>
              </a:rPr>
              <a:t>, англ. </a:t>
            </a:r>
            <a:r>
              <a:rPr lang="ru-RU" sz="2800" b="1" dirty="0" err="1">
                <a:solidFill>
                  <a:srgbClr val="2B2B2B"/>
                </a:solidFill>
                <a:latin typeface="Calibri"/>
                <a:ea typeface="Times New Roman"/>
              </a:rPr>
              <a:t>cinquain</a:t>
            </a:r>
            <a:r>
              <a:rPr lang="ru-RU" sz="2800" dirty="0">
                <a:solidFill>
                  <a:srgbClr val="2B2B2B"/>
                </a:solidFill>
                <a:latin typeface="Calibri"/>
                <a:ea typeface="Times New Roman"/>
              </a:rPr>
              <a:t>) — это творческая работа, которая имеет короткую форму стихотворения, состоящего из пяти нерифмованных строк.</a:t>
            </a:r>
            <a:endParaRPr lang="ru-RU" sz="2800" dirty="0">
              <a:latin typeface="Times New Roman"/>
              <a:ea typeface="Times New Roman"/>
            </a:endParaRPr>
          </a:p>
          <a:p>
            <a:r>
              <a:rPr lang="ru-RU" sz="2800" b="1" dirty="0" err="1">
                <a:solidFill>
                  <a:srgbClr val="2B2B2B"/>
                </a:solidFill>
                <a:latin typeface="Calibri"/>
                <a:ea typeface="Times New Roman"/>
              </a:rPr>
              <a:t>Синквейн</a:t>
            </a:r>
            <a:r>
              <a:rPr lang="ru-RU" sz="2800" dirty="0">
                <a:solidFill>
                  <a:srgbClr val="2B2B2B"/>
                </a:solidFill>
                <a:latin typeface="Calibri"/>
                <a:ea typeface="Times New Roman"/>
              </a:rPr>
              <a:t> – это не простое стихотворение, а стихотворение, написанное по следующим правилам:</a:t>
            </a: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2800" dirty="0">
                <a:solidFill>
                  <a:srgbClr val="2B2B2B"/>
                </a:solidFill>
                <a:latin typeface="Calibri"/>
                <a:ea typeface="Times New Roman"/>
              </a:rPr>
              <a:t>1 строка – одно существительное, выражающее главную тему </a:t>
            </a:r>
            <a:r>
              <a:rPr lang="ru-RU" sz="2800" dirty="0" err="1">
                <a:solidFill>
                  <a:srgbClr val="2B2B2B"/>
                </a:solidFill>
                <a:latin typeface="Calibri"/>
                <a:ea typeface="Times New Roman"/>
              </a:rPr>
              <a:t>cинквейна</a:t>
            </a:r>
            <a:r>
              <a:rPr lang="ru-RU" sz="2800" dirty="0">
                <a:solidFill>
                  <a:srgbClr val="2B2B2B"/>
                </a:solidFill>
                <a:latin typeface="Calibri"/>
                <a:ea typeface="Times New Roman"/>
              </a:rPr>
              <a:t>.</a:t>
            </a: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2800" dirty="0">
                <a:solidFill>
                  <a:srgbClr val="2B2B2B"/>
                </a:solidFill>
                <a:latin typeface="Calibri"/>
                <a:ea typeface="Times New Roman"/>
              </a:rPr>
              <a:t>2 строка – два прилагательных, выражающих главную мысль.</a:t>
            </a: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2800" dirty="0">
                <a:solidFill>
                  <a:srgbClr val="2B2B2B"/>
                </a:solidFill>
                <a:latin typeface="Calibri"/>
                <a:ea typeface="Times New Roman"/>
              </a:rPr>
              <a:t>3 строка – три глагола, описывающие действия в рамках темы.</a:t>
            </a: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2800" dirty="0">
                <a:solidFill>
                  <a:srgbClr val="2B2B2B"/>
                </a:solidFill>
                <a:latin typeface="Calibri"/>
                <a:ea typeface="Times New Roman"/>
              </a:rPr>
              <a:t>4 строка – фраза, несущая определенный смысл.</a:t>
            </a: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2800" dirty="0">
                <a:solidFill>
                  <a:srgbClr val="2B2B2B"/>
                </a:solidFill>
                <a:latin typeface="Calibri"/>
                <a:ea typeface="Times New Roman"/>
              </a:rPr>
              <a:t>5 строка – заключение в форме существительного (ассоциация с первым словом).</a:t>
            </a:r>
            <a:endParaRPr lang="ru-RU" sz="2800" dirty="0">
              <a:latin typeface="Times New Roman"/>
              <a:ea typeface="Times New Roman"/>
            </a:endParaRPr>
          </a:p>
          <a:p>
            <a:pPr marL="228600">
              <a:lnSpc>
                <a:spcPct val="150000"/>
              </a:lnSpc>
              <a:spcAft>
                <a:spcPts val="0"/>
              </a:spcAft>
            </a:pPr>
            <a:endParaRPr lang="ru-RU" sz="2800" dirty="0"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44363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8912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Итог   урока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15055686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smile_b.jpg" descr="E:\Users\Таня\Pictures\smile_b.jpg"/>
          <p:cNvPicPr>
            <a:picLocks noChangeAspect="1"/>
          </p:cNvPicPr>
          <p:nvPr/>
        </p:nvPicPr>
        <p:blipFill>
          <a:blip r:embed="rId7" r:link="rId8" cstate="print"/>
          <a:stretch>
            <a:fillRect/>
          </a:stretch>
        </p:blipFill>
        <p:spPr>
          <a:xfrm rot="10800000" flipH="1" flipV="1">
            <a:off x="251520" y="4073036"/>
            <a:ext cx="2736304" cy="22322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5361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Актуализация знаний по теме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ru-RU" dirty="0" smtClean="0"/>
              <a:t>а</a:t>
            </a:r>
            <a:r>
              <a:rPr lang="en-US" dirty="0" smtClean="0"/>
              <a:t>) </a:t>
            </a:r>
            <a:r>
              <a:rPr lang="ru-RU" dirty="0" smtClean="0"/>
              <a:t>«Разгадай загадку»</a:t>
            </a:r>
          </a:p>
          <a:p>
            <a:pPr>
              <a:buNone/>
            </a:pPr>
            <a:r>
              <a:rPr lang="ru-RU" dirty="0" smtClean="0"/>
              <a:t>б) теоретический опрос</a:t>
            </a:r>
          </a:p>
          <a:p>
            <a:pPr>
              <a:buNone/>
            </a:pPr>
            <a:r>
              <a:rPr lang="ru-RU" dirty="0" smtClean="0"/>
              <a:t>в) математический диктант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Закрепление ЗУН (решение показательных уравнений различными методами)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Контроль ЗУН</a:t>
            </a:r>
            <a:r>
              <a:rPr lang="en-US" dirty="0" smtClean="0"/>
              <a:t>: </a:t>
            </a:r>
            <a:r>
              <a:rPr lang="ru-RU" dirty="0" err="1" smtClean="0"/>
              <a:t>Танграм</a:t>
            </a:r>
            <a:r>
              <a:rPr lang="ru-RU" dirty="0" smtClean="0"/>
              <a:t> (работа в парах)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Итоги урока (оценка знаний, запись домашнего задания, рефлексия</a:t>
            </a:r>
            <a:r>
              <a:rPr lang="en-US" dirty="0" smtClean="0"/>
              <a:t> 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6633"/>
            <a:ext cx="8964488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«Усердие все превозмогает»</a:t>
            </a:r>
          </a:p>
          <a:p>
            <a:pPr algn="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К. Прутков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34400" cy="758952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Разгадайте загадку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251519" y="1527175"/>
          <a:ext cx="8554344" cy="5136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1448"/>
                <a:gridCol w="2851448"/>
                <a:gridCol w="2851448"/>
              </a:tblGrid>
              <a:tr h="64201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Решите уравнения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Ответы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Соответствие букве</a:t>
                      </a:r>
                      <a:endParaRPr lang="ru-RU" dirty="0"/>
                    </a:p>
                  </a:txBody>
                  <a:tcPr/>
                </a:tc>
              </a:tr>
              <a:tr h="6420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1/4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й</a:t>
                      </a:r>
                      <a:endParaRPr lang="ru-RU" dirty="0"/>
                    </a:p>
                  </a:txBody>
                  <a:tcPr/>
                </a:tc>
              </a:tr>
              <a:tr h="642016">
                <a:tc>
                  <a:txBody>
                    <a:bodyPr/>
                    <a:lstStyle/>
                    <a:p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ц</a:t>
                      </a:r>
                      <a:endParaRPr lang="ru-RU" dirty="0"/>
                    </a:p>
                  </a:txBody>
                  <a:tcPr/>
                </a:tc>
              </a:tr>
              <a:tr h="642016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  16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</a:tr>
              <a:tr h="6420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2/3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</a:tr>
              <a:tr h="642016">
                <a:tc>
                  <a:txBody>
                    <a:bodyPr/>
                    <a:lstStyle/>
                    <a:p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Times New Roman" pitchFamily="18" charset="0"/>
                        </a:rPr>
                        <a:t>           =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</a:tr>
              <a:tr h="6420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</a:tr>
              <a:tr h="6420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8350" y="2132857"/>
            <a:ext cx="1919393" cy="648072"/>
          </a:xfrm>
          <a:prstGeom prst="rect">
            <a:avLst/>
          </a:prstGeom>
          <a:noFill/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6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2924944"/>
            <a:ext cx="603011" cy="406524"/>
          </a:xfrm>
          <a:prstGeom prst="rect">
            <a:avLst/>
          </a:prstGeom>
          <a:noFill/>
        </p:spPr>
      </p:pic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91" name="Picture 1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5" y="3498430"/>
            <a:ext cx="432049" cy="632267"/>
          </a:xfrm>
          <a:prstGeom prst="rect">
            <a:avLst/>
          </a:prstGeom>
          <a:noFill/>
        </p:spPr>
      </p:pic>
      <p:pic>
        <p:nvPicPr>
          <p:cNvPr id="24594" name="Picture 1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4221088"/>
            <a:ext cx="702013" cy="372750"/>
          </a:xfrm>
          <a:prstGeom prst="rect">
            <a:avLst/>
          </a:prstGeom>
          <a:noFill/>
        </p:spPr>
      </p:pic>
      <p:pic>
        <p:nvPicPr>
          <p:cNvPr id="24593" name="Picture 1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4221088"/>
            <a:ext cx="720080" cy="427770"/>
          </a:xfrm>
          <a:prstGeom prst="rect">
            <a:avLst/>
          </a:prstGeom>
          <a:noFill/>
        </p:spPr>
      </p:pic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96" name="Rectangle 20"/>
          <p:cNvSpPr>
            <a:spLocks noChangeArrowheads="1"/>
          </p:cNvSpPr>
          <p:nvPr/>
        </p:nvSpPr>
        <p:spPr bwMode="auto">
          <a:xfrm>
            <a:off x="1043608" y="4342311"/>
            <a:ext cx="899998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98" name="Picture 2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4869160"/>
            <a:ext cx="504056" cy="360040"/>
          </a:xfrm>
          <a:prstGeom prst="rect">
            <a:avLst/>
          </a:prstGeom>
          <a:noFill/>
        </p:spPr>
      </p:pic>
      <p:pic>
        <p:nvPicPr>
          <p:cNvPr id="24597" name="Picture 2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4775900"/>
            <a:ext cx="720080" cy="443651"/>
          </a:xfrm>
          <a:prstGeom prst="rect">
            <a:avLst/>
          </a:prstGeom>
          <a:noFill/>
        </p:spPr>
      </p:pic>
      <p:sp>
        <p:nvSpPr>
          <p:cNvPr id="2459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600" name="Rectangle 24"/>
          <p:cNvSpPr>
            <a:spLocks noChangeArrowheads="1"/>
          </p:cNvSpPr>
          <p:nvPr/>
        </p:nvSpPr>
        <p:spPr bwMode="auto">
          <a:xfrm>
            <a:off x="683568" y="5013176"/>
            <a:ext cx="9144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602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601" name="Picture 25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5517232"/>
            <a:ext cx="468322" cy="334516"/>
          </a:xfrm>
          <a:prstGeom prst="rect">
            <a:avLst/>
          </a:prstGeom>
          <a:noFill/>
        </p:spPr>
      </p:pic>
      <p:sp>
        <p:nvSpPr>
          <p:cNvPr id="24603" name="Rectangle 27"/>
          <p:cNvSpPr>
            <a:spLocks noChangeArrowheads="1"/>
          </p:cNvSpPr>
          <p:nvPr/>
        </p:nvSpPr>
        <p:spPr bwMode="auto">
          <a:xfrm>
            <a:off x="971600" y="5443388"/>
            <a:ext cx="10801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=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460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606" name="Rectangle 30"/>
          <p:cNvSpPr>
            <a:spLocks noChangeArrowheads="1"/>
          </p:cNvSpPr>
          <p:nvPr/>
        </p:nvSpPr>
        <p:spPr bwMode="auto">
          <a:xfrm>
            <a:off x="0" y="59695"/>
            <a:ext cx="23756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608" name="Rectangle 3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607" name="Picture 3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6151863"/>
            <a:ext cx="432048" cy="347957"/>
          </a:xfrm>
          <a:prstGeom prst="rect">
            <a:avLst/>
          </a:prstGeom>
          <a:noFill/>
        </p:spPr>
      </p:pic>
      <p:sp>
        <p:nvSpPr>
          <p:cNvPr id="24609" name="Rectangle 33"/>
          <p:cNvSpPr>
            <a:spLocks noChangeArrowheads="1"/>
          </p:cNvSpPr>
          <p:nvPr/>
        </p:nvSpPr>
        <p:spPr bwMode="auto">
          <a:xfrm>
            <a:off x="1043608" y="6145269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=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0 ,125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1331641" y="2924944"/>
            <a:ext cx="151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10000</a:t>
            </a:r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1115616" y="2924944"/>
            <a:ext cx="36232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=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7589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Г. В. Лейбниц (1.07.1646 – 14.11.1716)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Содержимое 3" descr="http://festival.1september.ru/articles/592272/1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628800"/>
            <a:ext cx="4248471" cy="4470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Актуализация знаний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Вставьте вместо многоточия нужные выражения</a:t>
            </a:r>
            <a:r>
              <a:rPr lang="en-US" dirty="0" smtClean="0"/>
              <a:t>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1. Функция вида у =  … называется показательной, где а </a:t>
            </a:r>
            <a:r>
              <a:rPr lang="en-US" dirty="0" smtClean="0"/>
              <a:t>&gt;0</a:t>
            </a:r>
            <a:r>
              <a:rPr lang="ru-RU" dirty="0" smtClean="0"/>
              <a:t>,  а ≠1</a:t>
            </a:r>
          </a:p>
          <a:p>
            <a:pPr>
              <a:buNone/>
            </a:pPr>
            <a:r>
              <a:rPr lang="ru-RU" dirty="0" smtClean="0"/>
              <a:t>2. при а</a:t>
            </a:r>
            <a:r>
              <a:rPr lang="en-US" dirty="0" smtClean="0"/>
              <a:t>&gt;</a:t>
            </a:r>
            <a:r>
              <a:rPr lang="ru-RU" dirty="0" smtClean="0"/>
              <a:t>1, функция  …..</a:t>
            </a:r>
          </a:p>
          <a:p>
            <a:pPr>
              <a:buNone/>
            </a:pPr>
            <a:r>
              <a:rPr lang="ru-RU" dirty="0" smtClean="0"/>
              <a:t>    при 0</a:t>
            </a:r>
            <a:r>
              <a:rPr lang="en-US" dirty="0" smtClean="0"/>
              <a:t>&lt;</a:t>
            </a:r>
            <a:r>
              <a:rPr lang="ru-RU" dirty="0" smtClean="0"/>
              <a:t>а</a:t>
            </a:r>
            <a:r>
              <a:rPr lang="en-US" dirty="0" smtClean="0"/>
              <a:t>&lt;1</a:t>
            </a:r>
            <a:r>
              <a:rPr lang="ru-RU" dirty="0" smtClean="0"/>
              <a:t> функция   ……</a:t>
            </a:r>
          </a:p>
          <a:p>
            <a:pPr>
              <a:buNone/>
            </a:pPr>
            <a:r>
              <a:rPr lang="ru-RU" dirty="0" smtClean="0"/>
              <a:t>3. Уравнение вида      = в, где в </a:t>
            </a:r>
            <a:r>
              <a:rPr lang="en-US" dirty="0" smtClean="0"/>
              <a:t>&gt; 0</a:t>
            </a:r>
            <a:r>
              <a:rPr lang="ru-RU" dirty="0" smtClean="0"/>
              <a:t>  называется  ……</a:t>
            </a:r>
          </a:p>
          <a:p>
            <a:pPr>
              <a:buNone/>
            </a:pPr>
            <a:r>
              <a:rPr lang="ru-RU" dirty="0" smtClean="0"/>
              <a:t>4. При решении показательных уравнений используются аналитические методы решения</a:t>
            </a:r>
            <a:r>
              <a:rPr lang="en-US" dirty="0" smtClean="0"/>
              <a:t>:</a:t>
            </a:r>
            <a:r>
              <a:rPr lang="ru-RU" dirty="0" smtClean="0"/>
              <a:t> …….</a:t>
            </a:r>
            <a:endParaRPr lang="ru-RU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1" y="4002920"/>
            <a:ext cx="278607" cy="434192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Проверь себя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dirty="0" smtClean="0"/>
              <a:t>1.  </a:t>
            </a:r>
          </a:p>
          <a:p>
            <a:pPr marL="514350" indent="-514350">
              <a:buNone/>
            </a:pPr>
            <a:r>
              <a:rPr lang="ru-RU" dirty="0" smtClean="0"/>
              <a:t>2. Возрастающая</a:t>
            </a:r>
          </a:p>
          <a:p>
            <a:pPr marL="514350" indent="-514350">
              <a:buNone/>
            </a:pPr>
            <a:r>
              <a:rPr lang="ru-RU" dirty="0" smtClean="0"/>
              <a:t>3. Убывающая</a:t>
            </a:r>
          </a:p>
          <a:p>
            <a:pPr marL="514350" indent="-514350">
              <a:buNone/>
            </a:pPr>
            <a:r>
              <a:rPr lang="ru-RU" dirty="0" smtClean="0"/>
              <a:t>4. Показательное</a:t>
            </a:r>
          </a:p>
          <a:p>
            <a:pPr marL="0" indent="0">
              <a:buNone/>
            </a:pPr>
            <a:r>
              <a:rPr lang="ru-RU" dirty="0" smtClean="0"/>
              <a:t>5. Три основных метода решения показательных уравнений: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а) метод уравнивания показателей степени</a:t>
            </a:r>
          </a:p>
          <a:p>
            <a:pPr marL="514350" indent="-514350">
              <a:buNone/>
            </a:pPr>
            <a:r>
              <a:rPr lang="ru-RU" dirty="0" smtClean="0"/>
              <a:t>    б) метод введения новой переменной</a:t>
            </a:r>
          </a:p>
          <a:p>
            <a:pPr marL="514350" indent="-514350">
              <a:buNone/>
            </a:pPr>
            <a:r>
              <a:rPr lang="ru-RU" dirty="0" smtClean="0"/>
              <a:t>     в) функционально-графический.</a:t>
            </a:r>
            <a:endParaRPr lang="ru-RU" dirty="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1556792"/>
            <a:ext cx="448331" cy="558956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936104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Метод  уравнивания 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показателей  степени</a:t>
            </a:r>
            <a:endParaRPr lang="ru-RU" sz="2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84784"/>
            <a:ext cx="8136904" cy="479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706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86409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Метод  введения  </a:t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новой переменной</a:t>
            </a:r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776864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391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699</TotalTime>
  <Words>457</Words>
  <Application>Microsoft Office PowerPoint</Application>
  <PresentationFormat>Экран (4:3)</PresentationFormat>
  <Paragraphs>123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Официальная</vt:lpstr>
      <vt:lpstr>Презентация PowerPoint</vt:lpstr>
      <vt:lpstr>Муниципальное образовательное  бюджетное учреждение «Солнечная СОШ» Вышневолоцкого района  Тверской области</vt:lpstr>
      <vt:lpstr>Презентация PowerPoint</vt:lpstr>
      <vt:lpstr>Разгадайте загадку</vt:lpstr>
      <vt:lpstr>Г. В. Лейбниц (1.07.1646 – 14.11.1716)</vt:lpstr>
      <vt:lpstr>Актуализация знаний</vt:lpstr>
      <vt:lpstr>Проверь себя</vt:lpstr>
      <vt:lpstr>Метод  уравнивания  показателей  степени</vt:lpstr>
      <vt:lpstr>Метод  введения   новой переменной</vt:lpstr>
      <vt:lpstr>Метод   деления  уравнения  на  одну  из  наивысших  степеней   с  заменой  переменной.</vt:lpstr>
      <vt:lpstr>Математический диктант</vt:lpstr>
      <vt:lpstr>Ответы  математического диктанта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Танграм</vt:lpstr>
      <vt:lpstr>Домашнее задание на сайте «РЕШУ  ЕГЭ»</vt:lpstr>
      <vt:lpstr>Рефлексия</vt:lpstr>
      <vt:lpstr>Итог   урока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User</cp:lastModifiedBy>
  <cp:revision>74</cp:revision>
  <dcterms:created xsi:type="dcterms:W3CDTF">2014-12-13T13:20:53Z</dcterms:created>
  <dcterms:modified xsi:type="dcterms:W3CDTF">2020-08-17T08:59:19Z</dcterms:modified>
</cp:coreProperties>
</file>